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9" r:id="rId2"/>
    <p:sldId id="262" r:id="rId3"/>
    <p:sldId id="265" r:id="rId4"/>
    <p:sldId id="281" r:id="rId5"/>
    <p:sldId id="282" r:id="rId6"/>
    <p:sldId id="266" r:id="rId7"/>
    <p:sldId id="276" r:id="rId8"/>
    <p:sldId id="277" r:id="rId9"/>
    <p:sldId id="270" r:id="rId10"/>
    <p:sldId id="280" r:id="rId11"/>
    <p:sldId id="273" r:id="rId12"/>
    <p:sldId id="279"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p:cViewPr>
        <p:scale>
          <a:sx n="70" d="100"/>
          <a:sy n="70" d="100"/>
        </p:scale>
        <p:origin x="1180" y="5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04A9A-2D1D-4E99-BBA5-1EC8D1665AC4}" type="datetimeFigureOut">
              <a:rPr lang="en-US" smtClean="0"/>
              <a:t>2/24/2026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D3A13-2002-4673-B8CA-99967E974152}" type="slidenum">
              <a:rPr lang="en-US" smtClean="0"/>
              <a:t>‹#›</a:t>
            </a:fld>
            <a:endParaRPr lang="en-US"/>
          </a:p>
        </p:txBody>
      </p:sp>
    </p:spTree>
    <p:extLst>
      <p:ext uri="{BB962C8B-B14F-4D97-AF65-F5344CB8AC3E}">
        <p14:creationId xmlns:p14="http://schemas.microsoft.com/office/powerpoint/2010/main" val="269705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D885-8F01-469A-BC44-D4A9019209B1}"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45AE7-2984-4F51-86FA-40C70F10A9A4}" type="slidenum">
              <a:rPr lang="en-US" smtClean="0"/>
              <a:t>‹#›</a:t>
            </a:fld>
            <a:endParaRPr lang="en-US"/>
          </a:p>
        </p:txBody>
      </p:sp>
      <p:pic>
        <p:nvPicPr>
          <p:cNvPr id="7" name="Picture 2" descr="Top 1000+ Hình nền Powerpoint đẹp, đơn giản và dễ thươ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2" y="-2008158"/>
            <a:ext cx="11534775" cy="815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2667002" y="1200150"/>
            <a:ext cx="184731" cy="369332"/>
          </a:xfrm>
          <a:prstGeom prst="rect">
            <a:avLst/>
          </a:prstGeom>
          <a:noFill/>
        </p:spPr>
        <p:txBody>
          <a:bodyPr wrap="none" rtlCol="0">
            <a:spAutoFit/>
          </a:bodyPr>
          <a:lstStyle/>
          <a:p>
            <a:endParaRPr lang="en-US" dirty="0"/>
          </a:p>
        </p:txBody>
      </p:sp>
      <p:sp>
        <p:nvSpPr>
          <p:cNvPr id="9" name="TextBox 8"/>
          <p:cNvSpPr txBox="1"/>
          <p:nvPr userDrawn="1"/>
        </p:nvSpPr>
        <p:spPr>
          <a:xfrm>
            <a:off x="1219200" y="285750"/>
            <a:ext cx="6629400" cy="707886"/>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PHÒNG</a:t>
            </a:r>
            <a:r>
              <a:rPr lang="en-US" sz="2000" baseline="0" dirty="0">
                <a:latin typeface="Times New Roman" pitchFamily="18" charset="0"/>
                <a:cs typeface="Times New Roman" pitchFamily="18" charset="0"/>
              </a:rPr>
              <a:t> GIÁO DỤC VÀ ĐÀO TẠO THÀNH PHỐ PHỦ LÝ</a:t>
            </a:r>
          </a:p>
          <a:p>
            <a:pPr algn="ctr"/>
            <a:r>
              <a:rPr lang="en-US" sz="2000" baseline="0" dirty="0">
                <a:latin typeface="Times New Roman" pitchFamily="18" charset="0"/>
                <a:cs typeface="Times New Roman" pitchFamily="18" charset="0"/>
              </a:rPr>
              <a:t>      TRƯỜNG MẦM NON HAI BÀ TRƯNG</a:t>
            </a:r>
            <a:endParaRPr lang="en-US" sz="2000" dirty="0">
              <a:latin typeface="Times New Roman" pitchFamily="18" charset="0"/>
              <a:cs typeface="Times New Roman" pitchFamily="18" charset="0"/>
            </a:endParaRPr>
          </a:p>
        </p:txBody>
      </p:sp>
      <p:sp>
        <p:nvSpPr>
          <p:cNvPr id="10" name="TextBox 9"/>
          <p:cNvSpPr txBox="1"/>
          <p:nvPr userDrawn="1"/>
        </p:nvSpPr>
        <p:spPr>
          <a:xfrm>
            <a:off x="530363" y="2186078"/>
            <a:ext cx="7512231" cy="769441"/>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SINH HOẠT</a:t>
            </a:r>
            <a:r>
              <a:rPr lang="en-US" sz="4400" baseline="0" dirty="0">
                <a:latin typeface="Times New Roman" pitchFamily="18" charset="0"/>
                <a:cs typeface="Times New Roman" pitchFamily="18" charset="0"/>
              </a:rPr>
              <a:t> CHUYÊN MÔN</a:t>
            </a:r>
            <a:endParaRPr lang="en-US" sz="4400" dirty="0">
              <a:latin typeface="Times New Roman" pitchFamily="18" charset="0"/>
              <a:cs typeface="Times New Roman" pitchFamily="18" charset="0"/>
            </a:endParaRPr>
          </a:p>
        </p:txBody>
      </p:sp>
      <p:sp>
        <p:nvSpPr>
          <p:cNvPr id="11" name="TextBox 10"/>
          <p:cNvSpPr txBox="1"/>
          <p:nvPr userDrawn="1"/>
        </p:nvSpPr>
        <p:spPr>
          <a:xfrm>
            <a:off x="2362201" y="4933950"/>
            <a:ext cx="3829895" cy="369332"/>
          </a:xfrm>
          <a:prstGeom prst="rect">
            <a:avLst/>
          </a:prstGeom>
          <a:noFill/>
        </p:spPr>
        <p:txBody>
          <a:bodyPr wrap="none" rtlCol="0">
            <a:spAutoFit/>
          </a:bodyPr>
          <a:lstStyle/>
          <a:p>
            <a:r>
              <a:rPr lang="en-US" baseline="0" dirty="0" err="1">
                <a:latin typeface="Times New Roman" pitchFamily="18" charset="0"/>
                <a:cs typeface="Times New Roman" pitchFamily="18" charset="0"/>
              </a:rPr>
              <a:t>Phủ</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lý</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thứ</a:t>
            </a:r>
            <a:r>
              <a:rPr lang="en-US" baseline="0" dirty="0">
                <a:latin typeface="Times New Roman" pitchFamily="18" charset="0"/>
                <a:cs typeface="Times New Roman" pitchFamily="18" charset="0"/>
              </a:rPr>
              <a:t> 7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24 </a:t>
            </a:r>
            <a:r>
              <a:rPr lang="en-US" baseline="0" dirty="0" err="1">
                <a:latin typeface="Times New Roman" pitchFamily="18" charset="0"/>
                <a:cs typeface="Times New Roman" pitchFamily="18" charset="0"/>
              </a:rPr>
              <a:t>tháng</a:t>
            </a:r>
            <a:r>
              <a:rPr lang="en-US" baseline="0" dirty="0">
                <a:latin typeface="Times New Roman" pitchFamily="18" charset="0"/>
                <a:cs typeface="Times New Roman" pitchFamily="18" charset="0"/>
              </a:rPr>
              <a:t> 9 </a:t>
            </a:r>
            <a:r>
              <a:rPr lang="en-US" baseline="0" dirty="0" err="1">
                <a:latin typeface="Times New Roman" pitchFamily="18" charset="0"/>
                <a:cs typeface="Times New Roman" pitchFamily="18" charset="0"/>
              </a:rPr>
              <a:t>năm</a:t>
            </a:r>
            <a:r>
              <a:rPr lang="en-US" baseline="0" dirty="0">
                <a:latin typeface="Times New Roman" pitchFamily="18" charset="0"/>
                <a:cs typeface="Times New Roman" pitchFamily="18" charset="0"/>
              </a:rPr>
              <a:t> 2022</a:t>
            </a:r>
            <a:endParaRPr lang="en-US" dirty="0">
              <a:latin typeface="Times New Roman" pitchFamily="18" charset="0"/>
              <a:cs typeface="Times New Roman" pitchFamily="18" charset="0"/>
            </a:endParaRPr>
          </a:p>
        </p:txBody>
      </p:sp>
      <p:cxnSp>
        <p:nvCxnSpPr>
          <p:cNvPr id="12" name="Straight Connector 11"/>
          <p:cNvCxnSpPr/>
          <p:nvPr userDrawn="1"/>
        </p:nvCxnSpPr>
        <p:spPr>
          <a:xfrm>
            <a:off x="3429000" y="993636"/>
            <a:ext cx="3048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D885-8F01-469A-BC44-D4A9019209B1}"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D885-8F01-469A-BC44-D4A9019209B1}"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D885-8F01-469A-BC44-D4A9019209B1}"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D885-8F01-469A-BC44-D4A9019209B1}"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D885-8F01-469A-BC44-D4A9019209B1}"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42D885-8F01-469A-BC44-D4A9019209B1}"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42D885-8F01-469A-BC44-D4A9019209B1}"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D885-8F01-469A-BC44-D4A9019209B1}"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45AE7-2984-4F51-86FA-40C70F10A9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D885-8F01-469A-BC44-D4A9019209B1}"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45AE7-2984-4F51-86FA-40C70F10A9A4}" type="slidenum">
              <a:rPr lang="en-US" smtClean="0"/>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442D885-8F01-469A-BC44-D4A9019209B1}" type="datetimeFigureOut">
              <a:rPr lang="en-US" smtClean="0"/>
              <a:t>2/24/2026</a:t>
            </a:fld>
            <a:endParaRPr lang="en-US"/>
          </a:p>
        </p:txBody>
      </p:sp>
      <p:sp>
        <p:nvSpPr>
          <p:cNvPr id="9" name="Slide Number Placeholder 8"/>
          <p:cNvSpPr>
            <a:spLocks noGrp="1"/>
          </p:cNvSpPr>
          <p:nvPr>
            <p:ph type="sldNum" sz="quarter" idx="11"/>
          </p:nvPr>
        </p:nvSpPr>
        <p:spPr/>
        <p:txBody>
          <a:bodyPr/>
          <a:lstStyle/>
          <a:p>
            <a:fld id="{61645AE7-2984-4F51-86FA-40C70F10A9A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645AE7-2984-4F51-86FA-40C70F10A9A4}" type="slidenum">
              <a:rPr lang="en-US" smtClean="0"/>
              <a:t>‹#›</a:t>
            </a:fld>
            <a:endParaRPr lang="en-US"/>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F442D885-8F01-469A-BC44-D4A9019209B1}" type="datetimeFigureOut">
              <a:rPr lang="en-US" smtClean="0"/>
              <a:t>2/24/2026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60085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E337-9DEC-407F-B9F5-FD27F893655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C50FA8F-6FF6-4C8F-84F5-35110607E3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8458200" cy="5277917"/>
          </a:xfrm>
        </p:spPr>
      </p:pic>
      <p:sp>
        <p:nvSpPr>
          <p:cNvPr id="9" name="TextBox 8">
            <a:extLst>
              <a:ext uri="{FF2B5EF4-FFF2-40B4-BE49-F238E27FC236}">
                <a16:creationId xmlns:a16="http://schemas.microsoft.com/office/drawing/2014/main" id="{27325712-6452-4E2E-9C38-47884D6EC032}"/>
              </a:ext>
            </a:extLst>
          </p:cNvPr>
          <p:cNvSpPr txBox="1"/>
          <p:nvPr/>
        </p:nvSpPr>
        <p:spPr>
          <a:xfrm>
            <a:off x="228600" y="-95250"/>
            <a:ext cx="8266769" cy="4585871"/>
          </a:xfrm>
          <a:prstGeom prst="rect">
            <a:avLst/>
          </a:prstGeom>
          <a:noFill/>
        </p:spPr>
        <p:txBody>
          <a:bodyPr wrap="square">
            <a:spAutoFit/>
          </a:bodyPr>
          <a:lstStyle/>
          <a:p>
            <a:pPr algn="ctr"/>
            <a:r>
              <a:rPr lang="en-US" sz="1200" dirty="0">
                <a:solidFill>
                  <a:srgbClr val="002060"/>
                </a:solidFill>
                <a:latin typeface="Times New Roman" panose="02020603050405020304" pitchFamily="18" charset="0"/>
                <a:cs typeface="Times New Roman" panose="02020603050405020304" pitchFamily="18" charset="0"/>
              </a:rPr>
              <a:t>UỶ BAN NHÂN DÂN PHƯỜNG </a:t>
            </a:r>
            <a:r>
              <a:rPr lang="vi-VN" sz="1200" dirty="0">
                <a:solidFill>
                  <a:srgbClr val="002060"/>
                </a:solidFill>
                <a:latin typeface="Times New Roman" panose="02020603050405020304" pitchFamily="18" charset="0"/>
                <a:cs typeface="Times New Roman" panose="02020603050405020304" pitchFamily="18" charset="0"/>
              </a:rPr>
              <a:t>PHỦ LÝ</a:t>
            </a:r>
          </a:p>
          <a:p>
            <a:pPr algn="ctr"/>
            <a:r>
              <a:rPr lang="vi-VN" sz="1200" b="1" dirty="0">
                <a:solidFill>
                  <a:srgbClr val="002060"/>
                </a:solidFill>
                <a:latin typeface="+mj-lt"/>
              </a:rPr>
              <a:t>TRƯỜNG MẦM NON HAI BÀ TRƯNG</a:t>
            </a:r>
          </a:p>
          <a:p>
            <a:pPr algn="ctr"/>
            <a:endParaRPr lang="en-US" sz="1800" b="1" dirty="0">
              <a:solidFill>
                <a:srgbClr val="002060"/>
              </a:solidFill>
              <a:latin typeface="Times New Roman" panose="02020603050405020304" pitchFamily="18" charset="0"/>
              <a:cs typeface="Times New Roman" panose="02020603050405020304" pitchFamily="18" charset="0"/>
            </a:endParaRPr>
          </a:p>
          <a:p>
            <a:pPr algn="ctr"/>
            <a:r>
              <a:rPr lang="vi-VN" sz="1400" b="1" dirty="0">
                <a:solidFill>
                  <a:srgbClr val="002060"/>
                </a:solidFill>
                <a:latin typeface="Times New Roman" panose="02020603050405020304" pitchFamily="18" charset="0"/>
                <a:cs typeface="Times New Roman" panose="02020603050405020304" pitchFamily="18" charset="0"/>
              </a:rPr>
              <a:t>THÔNG BÁO</a:t>
            </a:r>
          </a:p>
          <a:p>
            <a:pPr algn="ctr"/>
            <a:r>
              <a:rPr lang="vi-VN" sz="1400" b="1" dirty="0">
                <a:solidFill>
                  <a:srgbClr val="002060"/>
                </a:solidFill>
                <a:latin typeface="Times New Roman" panose="02020603050405020304" pitchFamily="18" charset="0"/>
                <a:cs typeface="Times New Roman" panose="02020603050405020304" pitchFamily="18" charset="0"/>
              </a:rPr>
              <a:t>Về việc tổ chức học bù sau kỳ nghỉ Tết Dương lịch năm 2026</a:t>
            </a:r>
            <a:endParaRPr lang="en-US" sz="1400" b="1" dirty="0">
              <a:solidFill>
                <a:srgbClr val="002060"/>
              </a:solidFill>
              <a:latin typeface="Times New Roman" panose="02020603050405020304" pitchFamily="18" charset="0"/>
              <a:cs typeface="Times New Roman" panose="02020603050405020304" pitchFamily="18" charset="0"/>
            </a:endParaRPr>
          </a:p>
          <a:p>
            <a:pPr algn="ctr"/>
            <a:endParaRPr lang="en-US" sz="1800" b="1" dirty="0">
              <a:solidFill>
                <a:srgbClr val="002060"/>
              </a:solidFill>
              <a:latin typeface="Times New Roman" panose="02020603050405020304" pitchFamily="18" charset="0"/>
              <a:cs typeface="Times New Roman" panose="02020603050405020304" pitchFamily="18" charset="0"/>
            </a:endParaRPr>
          </a:p>
          <a:p>
            <a:pPr algn="ctr"/>
            <a:r>
              <a:rPr lang="vi-VN" sz="1400" b="1" dirty="0">
                <a:solidFill>
                  <a:srgbClr val="002060"/>
                </a:solidFill>
                <a:latin typeface="Times New Roman" panose="02020603050405020304" pitchFamily="18" charset="0"/>
                <a:cs typeface="Times New Roman" panose="02020603050405020304" pitchFamily="18" charset="0"/>
              </a:rPr>
              <a:t>Kính gửi: Quý phụ huynh học sinh Trường Mầm non Hai Bà Trưng</a:t>
            </a:r>
          </a:p>
          <a:p>
            <a:pPr algn="ctr"/>
            <a:endParaRPr lang="en-US" sz="1400" b="1" dirty="0">
              <a:solidFill>
                <a:srgbClr val="002060"/>
              </a:solidFill>
              <a:latin typeface="Times New Roman" panose="02020603050405020304" pitchFamily="18" charset="0"/>
              <a:cs typeface="Times New Roman" panose="02020603050405020304" pitchFamily="18" charset="0"/>
            </a:endParaRPr>
          </a:p>
          <a:p>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Căn cứ Kế hoạch năm học 2025–2026 của Trường Mầm non Hai Bà Trưng;</a:t>
            </a:r>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Căn cứ tình hình thực tế tổ chức các hoạt động giáo dục trước kỳ nghỉ Tết Dương lịch năm 2026;</a:t>
            </a:r>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Nhằm đảm bảo thực hiện đầy đủ chương trình và số ngày học theo quy định của năm học 2025–2026, do học sinh đã được nghỉ học trước kỳ nghỉ Tết Dương lịch theo quy định (thứ Sáu, ngày 02/01/2026), nay nhà trường thông báo kế hoạch tổ chức học bù cụ thể như sau:</a:t>
            </a:r>
            <a:endParaRPr lang="en-US" sz="1400" b="1" dirty="0">
              <a:solidFill>
                <a:srgbClr val="002060"/>
              </a:solidFill>
              <a:latin typeface="Times New Roman" panose="02020603050405020304" pitchFamily="18" charset="0"/>
              <a:cs typeface="Times New Roman" panose="02020603050405020304" pitchFamily="18" charset="0"/>
            </a:endParaRPr>
          </a:p>
          <a:p>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Thời gian học bù: Thứ Bảy (ngày 10/01/2026).</a:t>
            </a:r>
            <a:endParaRPr lang="en-US" sz="1400" b="1" dirty="0">
              <a:solidFill>
                <a:srgbClr val="002060"/>
              </a:solidFill>
              <a:latin typeface="Times New Roman" panose="02020603050405020304" pitchFamily="18" charset="0"/>
              <a:cs typeface="Times New Roman" panose="02020603050405020304" pitchFamily="18" charset="0"/>
            </a:endParaRPr>
          </a:p>
          <a:p>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Đối tượng: Toàn thể học sinh các khối lớp trong nhà trường.</a:t>
            </a:r>
            <a:endParaRPr lang="en-US" sz="1400" b="1" dirty="0">
              <a:solidFill>
                <a:srgbClr val="002060"/>
              </a:solidFill>
              <a:latin typeface="Times New Roman" panose="02020603050405020304" pitchFamily="18" charset="0"/>
              <a:cs typeface="Times New Roman" panose="02020603050405020304" pitchFamily="18" charset="0"/>
            </a:endParaRPr>
          </a:p>
          <a:p>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Nội dung tổ chức: Tổ chức các hoạt động chăm sóc, nuôi dưỡng và giáo dục trẻ theo kế hoạch</a:t>
            </a:r>
            <a:endParaRPr lang="en-US" sz="1400" b="1" dirty="0">
              <a:solidFill>
                <a:srgbClr val="002060"/>
              </a:solidFill>
              <a:latin typeface="Times New Roman" panose="02020603050405020304" pitchFamily="18" charset="0"/>
              <a:cs typeface="Times New Roman" panose="02020603050405020304" pitchFamily="18" charset="0"/>
            </a:endParaRPr>
          </a:p>
          <a:p>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Kính mong được sự hợp tác của Quý phụ huynh.</a:t>
            </a:r>
            <a:endParaRPr lang="en-US" sz="1400" b="1" dirty="0">
              <a:solidFill>
                <a:srgbClr val="002060"/>
              </a:solidFill>
              <a:latin typeface="Times New Roman" panose="02020603050405020304" pitchFamily="18" charset="0"/>
              <a:cs typeface="Times New Roman" panose="02020603050405020304" pitchFamily="18" charset="0"/>
            </a:endParaRPr>
          </a:p>
          <a:p>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Trân trọng! </a:t>
            </a:r>
            <a:endParaRPr lang="en-US" sz="1400" dirty="0"/>
          </a:p>
          <a:p>
            <a:pPr algn="ctr"/>
            <a:endParaRPr lang="en-US" b="1" dirty="0">
              <a:solidFill>
                <a:srgbClr val="002060"/>
              </a:solidFill>
              <a:latin typeface="Times New Roman" panose="02020603050405020304" pitchFamily="18" charset="0"/>
              <a:cs typeface="Times New Roman" panose="02020603050405020304" pitchFamily="18" charset="0"/>
            </a:endParaRPr>
          </a:p>
          <a:p>
            <a:pPr algn="ctr"/>
            <a:endParaRPr lang="vi-VN" sz="1800" b="1" dirty="0">
              <a:solidFill>
                <a:srgbClr val="002060"/>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983B2C-FF21-4AA0-8F05-C3FA9509E81B}"/>
              </a:ext>
            </a:extLst>
          </p:cNvPr>
          <p:cNvCxnSpPr/>
          <p:nvPr/>
        </p:nvCxnSpPr>
        <p:spPr>
          <a:xfrm>
            <a:off x="3124200" y="1063229"/>
            <a:ext cx="23622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D8A440E-82D4-4AD2-8B96-A8B00FB73988}"/>
              </a:ext>
            </a:extLst>
          </p:cNvPr>
          <p:cNvCxnSpPr/>
          <p:nvPr/>
        </p:nvCxnSpPr>
        <p:spPr>
          <a:xfrm>
            <a:off x="3657600" y="361950"/>
            <a:ext cx="1295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648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5924550"/>
          </a:xfr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9075"/>
            <a:ext cx="61388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07231" y="1276349"/>
            <a:ext cx="7467600" cy="1508105"/>
          </a:xfrm>
          <a:prstGeom prst="rect">
            <a:avLst/>
          </a:prstGeom>
        </p:spPr>
        <p:txBody>
          <a:bodyPr wrap="square">
            <a:spAutoFit/>
          </a:bodyPr>
          <a:lstStyle/>
          <a:p>
            <a:pPr algn="ctr"/>
            <a:r>
              <a:rPr lang="vi-VN" sz="3600" b="1" dirty="0">
                <a:solidFill>
                  <a:srgbClr val="002060"/>
                </a:solidFill>
                <a:latin typeface="+mj-lt"/>
              </a:rPr>
              <a:t>TỔNG KẾT</a:t>
            </a:r>
          </a:p>
          <a:p>
            <a:pPr algn="ctr"/>
            <a:r>
              <a:rPr lang="vi-VN" sz="2800" b="1" dirty="0">
                <a:solidFill>
                  <a:srgbClr val="002060"/>
                </a:solidFill>
                <a:latin typeface="+mj-lt"/>
              </a:rPr>
              <a:t>CHƯƠNG TRÌNH  ‘‘TÔI YÊU VIỆT NAM’’</a:t>
            </a:r>
          </a:p>
          <a:p>
            <a:pPr algn="ctr"/>
            <a:r>
              <a:rPr lang="vi-VN" sz="2800" b="1" dirty="0">
                <a:solidFill>
                  <a:srgbClr val="002060"/>
                </a:solidFill>
                <a:latin typeface="+mj-lt"/>
              </a:rPr>
              <a:t>GIAI ĐOẠN 2021 - 2024</a:t>
            </a:r>
          </a:p>
        </p:txBody>
      </p:sp>
      <p:sp>
        <p:nvSpPr>
          <p:cNvPr id="11" name="Rectangle 10"/>
          <p:cNvSpPr/>
          <p:nvPr/>
        </p:nvSpPr>
        <p:spPr>
          <a:xfrm>
            <a:off x="1676400" y="3562350"/>
            <a:ext cx="5638800" cy="369332"/>
          </a:xfrm>
          <a:prstGeom prst="rect">
            <a:avLst/>
          </a:prstGeom>
        </p:spPr>
        <p:txBody>
          <a:bodyPr wrap="square">
            <a:spAutoFit/>
          </a:bodyPr>
          <a:lstStyle/>
          <a:p>
            <a:r>
              <a:rPr lang="vi-VN" i="1" dirty="0">
                <a:solidFill>
                  <a:srgbClr val="C00000"/>
                </a:solidFill>
              </a:rPr>
              <a:t>P.Hai Bà Trưng, ngày</a:t>
            </a:r>
            <a:r>
              <a:rPr lang="en-US" i="1" dirty="0">
                <a:solidFill>
                  <a:srgbClr val="C00000"/>
                </a:solidFill>
              </a:rPr>
              <a:t> </a:t>
            </a:r>
            <a:r>
              <a:rPr lang="vi-VN" i="1" dirty="0">
                <a:solidFill>
                  <a:srgbClr val="C00000"/>
                </a:solidFill>
              </a:rPr>
              <a:t>25</a:t>
            </a:r>
            <a:r>
              <a:rPr lang="en-US" i="1" dirty="0">
                <a:solidFill>
                  <a:srgbClr val="C00000"/>
                </a:solidFill>
              </a:rPr>
              <a:t> </a:t>
            </a:r>
            <a:r>
              <a:rPr lang="vi-VN" i="1" dirty="0">
                <a:solidFill>
                  <a:srgbClr val="C00000"/>
                </a:solidFill>
              </a:rPr>
              <a:t>tháng 1 năm 2024</a:t>
            </a:r>
            <a:endParaRPr lang="en-US" i="1" dirty="0">
              <a:solidFill>
                <a:srgbClr val="C00000"/>
              </a:solidFill>
            </a:endParaRPr>
          </a:p>
        </p:txBody>
      </p:sp>
      <p:cxnSp>
        <p:nvCxnSpPr>
          <p:cNvPr id="4" name="Straight Connector 3"/>
          <p:cNvCxnSpPr/>
          <p:nvPr/>
        </p:nvCxnSpPr>
        <p:spPr>
          <a:xfrm>
            <a:off x="2971800" y="819150"/>
            <a:ext cx="304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12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25"/>
            <a:ext cx="9144000" cy="5143500"/>
          </a:xfrm>
        </p:spPr>
      </p:pic>
      <p:sp>
        <p:nvSpPr>
          <p:cNvPr id="5" name="Rectangle 4"/>
          <p:cNvSpPr/>
          <p:nvPr/>
        </p:nvSpPr>
        <p:spPr>
          <a:xfrm>
            <a:off x="685800" y="135284"/>
            <a:ext cx="8001000" cy="707886"/>
          </a:xfrm>
          <a:prstGeom prst="rect">
            <a:avLst/>
          </a:prstGeom>
        </p:spPr>
        <p:txBody>
          <a:bodyPr wrap="square">
            <a:spAutoFit/>
          </a:bodyPr>
          <a:lstStyle/>
          <a:p>
            <a:pPr algn="ctr"/>
            <a:r>
              <a:rPr lang="vi-VN" sz="2000" b="1" dirty="0">
                <a:solidFill>
                  <a:srgbClr val="0070C0"/>
                </a:solidFill>
                <a:latin typeface="Times New Roman" pitchFamily="18" charset="0"/>
                <a:cs typeface="Times New Roman" pitchFamily="18" charset="0"/>
              </a:rPr>
              <a:t>ỦY BAN NHÂN DÂN PHƯỜNG P</a:t>
            </a:r>
            <a:r>
              <a:rPr lang="en-US" sz="2000" b="1" dirty="0">
                <a:solidFill>
                  <a:srgbClr val="0070C0"/>
                </a:solidFill>
                <a:latin typeface="Times New Roman" pitchFamily="18" charset="0"/>
                <a:cs typeface="Times New Roman" pitchFamily="18" charset="0"/>
              </a:rPr>
              <a:t>HỦ LÝ</a:t>
            </a:r>
          </a:p>
          <a:p>
            <a:pPr algn="ctr"/>
            <a:r>
              <a:rPr lang="en-US" sz="2000" b="1" dirty="0">
                <a:solidFill>
                  <a:srgbClr val="0070C0"/>
                </a:solidFill>
                <a:latin typeface="Times New Roman" pitchFamily="18" charset="0"/>
                <a:cs typeface="Times New Roman" pitchFamily="18" charset="0"/>
              </a:rPr>
              <a:t>TRƯỜNG MẦM NON HAI BÀ TRƯNG</a:t>
            </a:r>
            <a:endParaRPr lang="en-US" b="1" dirty="0">
              <a:solidFill>
                <a:srgbClr val="0070C0"/>
              </a:solidFill>
              <a:latin typeface="Times New Roman" pitchFamily="18" charset="0"/>
              <a:cs typeface="Times New Roman" pitchFamily="18" charset="0"/>
            </a:endParaRPr>
          </a:p>
        </p:txBody>
      </p:sp>
      <p:cxnSp>
        <p:nvCxnSpPr>
          <p:cNvPr id="7" name="Straight Connector 6"/>
          <p:cNvCxnSpPr/>
          <p:nvPr/>
        </p:nvCxnSpPr>
        <p:spPr>
          <a:xfrm>
            <a:off x="3124200" y="791405"/>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 y="1123950"/>
            <a:ext cx="8763000" cy="2246769"/>
          </a:xfrm>
          <a:prstGeom prst="rect">
            <a:avLst/>
          </a:prstGeom>
        </p:spPr>
        <p:txBody>
          <a:bodyPr wrap="square">
            <a:spAutoFit/>
          </a:bodyPr>
          <a:lstStyle/>
          <a:p>
            <a:pPr algn="ctr"/>
            <a:r>
              <a:rPr lang="vi-VN" sz="2800" b="1" dirty="0">
                <a:solidFill>
                  <a:srgbClr val="0070C0"/>
                </a:solidFill>
                <a:latin typeface="Times New Roman" pitchFamily="18" charset="0"/>
                <a:cs typeface="Times New Roman" pitchFamily="18" charset="0"/>
              </a:rPr>
              <a:t>SINH HOẠT CHUYÊN MÔN</a:t>
            </a:r>
          </a:p>
          <a:p>
            <a:pPr algn="ctr"/>
            <a:endParaRPr lang="vi-VN" sz="2800" b="1" dirty="0">
              <a:solidFill>
                <a:srgbClr val="0070C0"/>
              </a:solidFill>
              <a:latin typeface="Times New Roman" pitchFamily="18" charset="0"/>
              <a:cs typeface="Times New Roman" pitchFamily="18" charset="0"/>
            </a:endParaRPr>
          </a:p>
          <a:p>
            <a:pPr algn="ctr"/>
            <a:r>
              <a:rPr lang="vi-VN" sz="2800" b="1" dirty="0">
                <a:solidFill>
                  <a:srgbClr val="0070C0"/>
                </a:solidFill>
                <a:latin typeface="Times New Roman" pitchFamily="18" charset="0"/>
                <a:cs typeface="Times New Roman" pitchFamily="18" charset="0"/>
              </a:rPr>
              <a:t>ĐỔI MỚI, THỐNG NHẤT VÀ </a:t>
            </a:r>
          </a:p>
          <a:p>
            <a:pPr algn="ctr"/>
            <a:r>
              <a:rPr lang="vi-VN" sz="2800" b="1" dirty="0">
                <a:solidFill>
                  <a:srgbClr val="0070C0"/>
                </a:solidFill>
                <a:latin typeface="Times New Roman" pitchFamily="18" charset="0"/>
                <a:cs typeface="Times New Roman" pitchFamily="18" charset="0"/>
              </a:rPr>
              <a:t>NÂNG CAO CHẤT LƯỢNG THỰC HIỆN NHIỆM VỤ NĂM HỌC 2025 - 2026</a:t>
            </a:r>
            <a:endParaRPr lang="en-US" sz="2800" b="1" dirty="0">
              <a:solidFill>
                <a:srgbClr val="0070C0"/>
              </a:solidFill>
              <a:latin typeface="Times New Roman" pitchFamily="18" charset="0"/>
              <a:cs typeface="Times New Roman" pitchFamily="18" charset="0"/>
            </a:endParaRPr>
          </a:p>
        </p:txBody>
      </p:sp>
      <p:sp>
        <p:nvSpPr>
          <p:cNvPr id="9" name="Rectangle 8"/>
          <p:cNvSpPr/>
          <p:nvPr/>
        </p:nvSpPr>
        <p:spPr>
          <a:xfrm>
            <a:off x="3352800" y="3613429"/>
            <a:ext cx="6019800" cy="369332"/>
          </a:xfrm>
          <a:prstGeom prst="rect">
            <a:avLst/>
          </a:prstGeom>
        </p:spPr>
        <p:txBody>
          <a:bodyPr wrap="square">
            <a:spAutoFit/>
          </a:bodyPr>
          <a:lstStyle/>
          <a:p>
            <a:r>
              <a:rPr lang="vi-VN" i="1" dirty="0">
                <a:solidFill>
                  <a:srgbClr val="0070C0"/>
                </a:solidFill>
                <a:latin typeface="+mj-lt"/>
              </a:rPr>
              <a:t>Phường Phủ Lý, ngày</a:t>
            </a:r>
            <a:r>
              <a:rPr lang="en-US" i="1" dirty="0">
                <a:solidFill>
                  <a:srgbClr val="0070C0"/>
                </a:solidFill>
                <a:latin typeface="+mj-lt"/>
              </a:rPr>
              <a:t> </a:t>
            </a:r>
            <a:r>
              <a:rPr lang="vi-VN" i="1" dirty="0">
                <a:solidFill>
                  <a:srgbClr val="0070C0"/>
                </a:solidFill>
                <a:latin typeface="+mj-lt"/>
              </a:rPr>
              <a:t>29</a:t>
            </a:r>
            <a:r>
              <a:rPr lang="en-US" i="1" dirty="0">
                <a:solidFill>
                  <a:srgbClr val="0070C0"/>
                </a:solidFill>
                <a:latin typeface="+mj-lt"/>
              </a:rPr>
              <a:t> </a:t>
            </a:r>
            <a:r>
              <a:rPr lang="vi-VN" i="1" dirty="0">
                <a:solidFill>
                  <a:srgbClr val="0070C0"/>
                </a:solidFill>
                <a:latin typeface="+mj-lt"/>
              </a:rPr>
              <a:t>tháng 08 năm 2025</a:t>
            </a:r>
            <a:endParaRPr lang="en-US" i="1" dirty="0">
              <a:solidFill>
                <a:srgbClr val="0070C0"/>
              </a:solidFill>
              <a:latin typeface="+mj-lt"/>
            </a:endParaRPr>
          </a:p>
        </p:txBody>
      </p:sp>
    </p:spTree>
    <p:extLst>
      <p:ext uri="{BB962C8B-B14F-4D97-AF65-F5344CB8AC3E}">
        <p14:creationId xmlns:p14="http://schemas.microsoft.com/office/powerpoint/2010/main" val="32653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2114550"/>
            <a:ext cx="8001000" cy="2000548"/>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HỘI NGHỊ</a:t>
            </a:r>
          </a:p>
          <a:p>
            <a:pPr algn="ctr"/>
            <a:r>
              <a:rPr lang="en-US" sz="2400" b="1" dirty="0">
                <a:solidFill>
                  <a:srgbClr val="FF0000"/>
                </a:solidFill>
                <a:latin typeface="Times New Roman" pitchFamily="18" charset="0"/>
                <a:cs typeface="Times New Roman" pitchFamily="18" charset="0"/>
              </a:rPr>
              <a:t>LẤY Ý KIẾN CỦA CÁN BỘ GIÁO VIÊN, NHÂN VIÊN VỀ NHÂN SỰ ĐƯỢC GIỚI THIỆU BỔ NHIỆM LẠI CHỨC DANH PHÓ HIỆU TRƯỞNG TRƯỜNG MẦM NON HAI BÀ TRƯNG, THÀNH PHỐ PHỦ LÝ</a:t>
            </a:r>
          </a:p>
        </p:txBody>
      </p:sp>
      <p:sp>
        <p:nvSpPr>
          <p:cNvPr id="5" name="Rectangle 4"/>
          <p:cNvSpPr/>
          <p:nvPr/>
        </p:nvSpPr>
        <p:spPr>
          <a:xfrm>
            <a:off x="1981200" y="4548664"/>
            <a:ext cx="6096000" cy="369332"/>
          </a:xfrm>
          <a:prstGeom prst="rect">
            <a:avLst/>
          </a:prstGeom>
        </p:spPr>
        <p:txBody>
          <a:bodyPr wrap="square">
            <a:spAutoFit/>
          </a:bodyPr>
          <a:lstStyle/>
          <a:p>
            <a:r>
              <a:rPr lang="vi-VN" i="1" dirty="0">
                <a:solidFill>
                  <a:srgbClr val="FF0000"/>
                </a:solidFill>
              </a:rPr>
              <a:t>Phường Hai Bà Trưng, ngày</a:t>
            </a:r>
            <a:r>
              <a:rPr lang="en-US" i="1" dirty="0">
                <a:solidFill>
                  <a:srgbClr val="FF0000"/>
                </a:solidFill>
              </a:rPr>
              <a:t> 17 </a:t>
            </a:r>
            <a:r>
              <a:rPr lang="vi-VN" i="1" dirty="0">
                <a:solidFill>
                  <a:srgbClr val="FF0000"/>
                </a:solidFill>
              </a:rPr>
              <a:t>tháng 3 năm 2023</a:t>
            </a:r>
            <a:endParaRPr lang="en-US" i="1" dirty="0">
              <a:solidFill>
                <a:srgbClr val="FF0000"/>
              </a:solidFill>
            </a:endParaRPr>
          </a:p>
        </p:txBody>
      </p:sp>
    </p:spTree>
    <p:extLst>
      <p:ext uri="{BB962C8B-B14F-4D97-AF65-F5344CB8AC3E}">
        <p14:creationId xmlns:p14="http://schemas.microsoft.com/office/powerpoint/2010/main" val="274889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24"/>
            <a:ext cx="9144000" cy="5238750"/>
          </a:xfrm>
        </p:spPr>
      </p:pic>
      <p:sp>
        <p:nvSpPr>
          <p:cNvPr id="5" name="Rectangle 4"/>
          <p:cNvSpPr/>
          <p:nvPr/>
        </p:nvSpPr>
        <p:spPr>
          <a:xfrm>
            <a:off x="19050" y="2349817"/>
            <a:ext cx="8915400" cy="2062103"/>
          </a:xfrm>
          <a:prstGeom prst="rect">
            <a:avLst/>
          </a:prstGeom>
        </p:spPr>
        <p:txBody>
          <a:bodyPr wrap="square">
            <a:spAutoFit/>
          </a:bodyPr>
          <a:lstStyle/>
          <a:p>
            <a:pPr algn="ctr"/>
            <a:r>
              <a:rPr lang="en-US" sz="3200" b="1" dirty="0" smtClean="0">
                <a:solidFill>
                  <a:srgbClr val="FFFF00"/>
                </a:solidFill>
                <a:latin typeface="Times New Roman" panose="02020603050405020304" pitchFamily="18" charset="0"/>
                <a:cs typeface="Times New Roman" panose="02020603050405020304" pitchFamily="18" charset="0"/>
              </a:rPr>
              <a:t>HỘI NGHỊ TOÀN QUỐC</a:t>
            </a:r>
          </a:p>
          <a:p>
            <a:pPr algn="ctr"/>
            <a:r>
              <a:rPr lang="en-US" sz="3200" b="1" dirty="0" smtClean="0">
                <a:solidFill>
                  <a:srgbClr val="FFFF00"/>
                </a:solidFill>
                <a:latin typeface="Times New Roman" panose="02020603050405020304" pitchFamily="18" charset="0"/>
                <a:cs typeface="Times New Roman" panose="02020603050405020304" pitchFamily="18" charset="0"/>
              </a:rPr>
              <a:t>NGHIÊN CỨU, HỌC TẬP, QUÁN TRIỆT</a:t>
            </a:r>
          </a:p>
          <a:p>
            <a:pPr algn="ctr"/>
            <a:r>
              <a:rPr lang="en-US" sz="3200" b="1" dirty="0" smtClean="0">
                <a:solidFill>
                  <a:srgbClr val="FFFF00"/>
                </a:solidFill>
                <a:latin typeface="Times New Roman" panose="02020603050405020304" pitchFamily="18" charset="0"/>
                <a:cs typeface="Times New Roman" panose="02020603050405020304" pitchFamily="18" charset="0"/>
              </a:rPr>
              <a:t>VÀ TRIỂN KHAI THỰC HIỆN NGHỊ QUYẾT ĐẠI HỘI XIV CỦA ĐẢNG</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343400" y="4599573"/>
            <a:ext cx="6019800" cy="369332"/>
          </a:xfrm>
          <a:prstGeom prst="rect">
            <a:avLst/>
          </a:prstGeom>
        </p:spPr>
        <p:txBody>
          <a:bodyPr wrap="square">
            <a:spAutoFit/>
          </a:bodyPr>
          <a:lstStyle/>
          <a:p>
            <a:r>
              <a:rPr lang="vi-VN" i="1" dirty="0">
                <a:solidFill>
                  <a:srgbClr val="FFFF00"/>
                </a:solidFill>
                <a:latin typeface="+mj-lt"/>
              </a:rPr>
              <a:t>Phường </a:t>
            </a:r>
            <a:r>
              <a:rPr lang="en-US" i="1" dirty="0" err="1" smtClean="0">
                <a:solidFill>
                  <a:srgbClr val="FFFF00"/>
                </a:solidFill>
                <a:latin typeface="+mj-lt"/>
              </a:rPr>
              <a:t>Phủ</a:t>
            </a:r>
            <a:r>
              <a:rPr lang="en-US" i="1" dirty="0" smtClean="0">
                <a:solidFill>
                  <a:srgbClr val="FFFF00"/>
                </a:solidFill>
                <a:latin typeface="+mj-lt"/>
              </a:rPr>
              <a:t> </a:t>
            </a:r>
            <a:r>
              <a:rPr lang="en-US" i="1" dirty="0" err="1" smtClean="0">
                <a:solidFill>
                  <a:srgbClr val="FFFF00"/>
                </a:solidFill>
                <a:latin typeface="+mj-lt"/>
              </a:rPr>
              <a:t>Lý</a:t>
            </a:r>
            <a:r>
              <a:rPr lang="vi-VN" i="1" dirty="0" smtClean="0">
                <a:solidFill>
                  <a:srgbClr val="FFFF00"/>
                </a:solidFill>
                <a:latin typeface="+mj-lt"/>
              </a:rPr>
              <a:t>, </a:t>
            </a:r>
            <a:r>
              <a:rPr lang="vi-VN" i="1" dirty="0">
                <a:solidFill>
                  <a:srgbClr val="FFFF00"/>
                </a:solidFill>
                <a:latin typeface="+mj-lt"/>
              </a:rPr>
              <a:t>ngày</a:t>
            </a:r>
            <a:r>
              <a:rPr lang="en-US" i="1" dirty="0">
                <a:solidFill>
                  <a:srgbClr val="FFFF00"/>
                </a:solidFill>
                <a:latin typeface="+mj-lt"/>
              </a:rPr>
              <a:t> </a:t>
            </a:r>
            <a:r>
              <a:rPr lang="en-US" i="1" dirty="0" smtClean="0">
                <a:solidFill>
                  <a:srgbClr val="FFFF00"/>
                </a:solidFill>
                <a:latin typeface="+mj-lt"/>
              </a:rPr>
              <a:t>07 </a:t>
            </a:r>
            <a:r>
              <a:rPr lang="vi-VN" i="1" dirty="0">
                <a:solidFill>
                  <a:srgbClr val="FFFF00"/>
                </a:solidFill>
                <a:latin typeface="+mj-lt"/>
              </a:rPr>
              <a:t>tháng </a:t>
            </a:r>
            <a:r>
              <a:rPr lang="en-US" i="1" dirty="0" smtClean="0">
                <a:solidFill>
                  <a:srgbClr val="FFFF00"/>
                </a:solidFill>
                <a:latin typeface="+mj-lt"/>
              </a:rPr>
              <a:t>2</a:t>
            </a:r>
            <a:r>
              <a:rPr lang="vi-VN" i="1" dirty="0" smtClean="0">
                <a:solidFill>
                  <a:srgbClr val="FFFF00"/>
                </a:solidFill>
                <a:latin typeface="+mj-lt"/>
              </a:rPr>
              <a:t> </a:t>
            </a:r>
            <a:r>
              <a:rPr lang="vi-VN" i="1" dirty="0">
                <a:solidFill>
                  <a:srgbClr val="FFFF00"/>
                </a:solidFill>
                <a:latin typeface="+mj-lt"/>
              </a:rPr>
              <a:t>năm </a:t>
            </a:r>
            <a:r>
              <a:rPr lang="vi-VN" i="1" dirty="0" smtClean="0">
                <a:solidFill>
                  <a:srgbClr val="FFFF00"/>
                </a:solidFill>
                <a:latin typeface="+mj-lt"/>
              </a:rPr>
              <a:t>202</a:t>
            </a:r>
            <a:r>
              <a:rPr lang="en-US" i="1" dirty="0">
                <a:solidFill>
                  <a:srgbClr val="FFFF00"/>
                </a:solidFill>
                <a:latin typeface="+mj-lt"/>
              </a:rPr>
              <a:t>6</a:t>
            </a:r>
          </a:p>
        </p:txBody>
      </p:sp>
      <p:sp>
        <p:nvSpPr>
          <p:cNvPr id="3" name="Rectangle 2"/>
          <p:cNvSpPr/>
          <p:nvPr/>
        </p:nvSpPr>
        <p:spPr>
          <a:xfrm>
            <a:off x="933450" y="1471671"/>
            <a:ext cx="7315200" cy="707886"/>
          </a:xfrm>
          <a:prstGeom prst="rect">
            <a:avLst/>
          </a:prstGeom>
        </p:spPr>
        <p:txBody>
          <a:bodyPr wrap="square">
            <a:spAutoFit/>
          </a:bodyPr>
          <a:lstStyle/>
          <a:p>
            <a:pPr algn="ctr"/>
            <a:r>
              <a:rPr lang="en-US" sz="2000" dirty="0">
                <a:solidFill>
                  <a:srgbClr val="FFFF00"/>
                </a:solidFill>
                <a:latin typeface="Times New Roman" pitchFamily="18" charset="0"/>
                <a:cs typeface="Times New Roman" pitchFamily="18" charset="0"/>
              </a:rPr>
              <a:t>ĐẢNG BỘ PHƯỜNG </a:t>
            </a:r>
            <a:r>
              <a:rPr lang="en-US" sz="2000" dirty="0" smtClean="0">
                <a:solidFill>
                  <a:srgbClr val="FFFF00"/>
                </a:solidFill>
                <a:latin typeface="Times New Roman" pitchFamily="18" charset="0"/>
                <a:cs typeface="Times New Roman" pitchFamily="18" charset="0"/>
              </a:rPr>
              <a:t>PHỦ LÝ</a:t>
            </a:r>
            <a:endParaRPr lang="en-US" sz="2000" dirty="0">
              <a:solidFill>
                <a:srgbClr val="FFFF00"/>
              </a:solidFill>
              <a:latin typeface="Times New Roman" pitchFamily="18" charset="0"/>
              <a:cs typeface="Times New Roman" pitchFamily="18" charset="0"/>
            </a:endParaRPr>
          </a:p>
          <a:p>
            <a:pPr algn="ctr"/>
            <a:r>
              <a:rPr lang="en-US" sz="2000" b="1" dirty="0">
                <a:solidFill>
                  <a:srgbClr val="FFFF00"/>
                </a:solidFill>
                <a:latin typeface="Times New Roman" pitchFamily="18" charset="0"/>
                <a:cs typeface="Times New Roman" pitchFamily="18" charset="0"/>
              </a:rPr>
              <a:t>CHI BỘ TRƯỜNG MẦM NON </a:t>
            </a:r>
            <a:r>
              <a:rPr lang="en-US" sz="2000" b="1" dirty="0" smtClean="0">
                <a:solidFill>
                  <a:srgbClr val="FFFF00"/>
                </a:solidFill>
                <a:latin typeface="Times New Roman" pitchFamily="18" charset="0"/>
                <a:cs typeface="Times New Roman" pitchFamily="18" charset="0"/>
              </a:rPr>
              <a:t>HAI BÀ TRƯNG</a:t>
            </a:r>
            <a:endParaRPr lang="vi-VN" sz="2000" b="1" dirty="0">
              <a:solidFill>
                <a:srgbClr val="FFFF00"/>
              </a:solidFill>
              <a:latin typeface="Times New Roman" pitchFamily="18" charset="0"/>
              <a:cs typeface="Times New Roman"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246" y="57150"/>
            <a:ext cx="2990850" cy="1498010"/>
          </a:xfrm>
          <a:prstGeom prst="rect">
            <a:avLst/>
          </a:prstGeom>
        </p:spPr>
      </p:pic>
    </p:spTree>
    <p:extLst>
      <p:ext uri="{BB962C8B-B14F-4D97-AF65-F5344CB8AC3E}">
        <p14:creationId xmlns:p14="http://schemas.microsoft.com/office/powerpoint/2010/main" val="4144725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32280"/>
            <a:ext cx="9144000" cy="523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262" y="-32280"/>
            <a:ext cx="2990850" cy="1498010"/>
          </a:xfrm>
          <a:prstGeom prst="rect">
            <a:avLst/>
          </a:prstGeom>
        </p:spPr>
      </p:pic>
      <p:sp>
        <p:nvSpPr>
          <p:cNvPr id="6" name="Rectangle 5"/>
          <p:cNvSpPr/>
          <p:nvPr/>
        </p:nvSpPr>
        <p:spPr>
          <a:xfrm>
            <a:off x="911087" y="1361608"/>
            <a:ext cx="7315200" cy="707886"/>
          </a:xfrm>
          <a:prstGeom prst="rect">
            <a:avLst/>
          </a:prstGeom>
        </p:spPr>
        <p:txBody>
          <a:bodyPr wrap="square">
            <a:spAutoFit/>
          </a:bodyPr>
          <a:lstStyle/>
          <a:p>
            <a:pPr algn="ctr"/>
            <a:r>
              <a:rPr lang="en-US" sz="2000" dirty="0">
                <a:solidFill>
                  <a:srgbClr val="FFFF00"/>
                </a:solidFill>
                <a:latin typeface="Times New Roman" pitchFamily="18" charset="0"/>
                <a:cs typeface="Times New Roman" pitchFamily="18" charset="0"/>
              </a:rPr>
              <a:t>ĐẢNG BỘ PHƯỜNG </a:t>
            </a:r>
            <a:r>
              <a:rPr lang="en-US" sz="2000" dirty="0" smtClean="0">
                <a:solidFill>
                  <a:srgbClr val="FFFF00"/>
                </a:solidFill>
                <a:latin typeface="Times New Roman" pitchFamily="18" charset="0"/>
                <a:cs typeface="Times New Roman" pitchFamily="18" charset="0"/>
              </a:rPr>
              <a:t>PHỦ LÝ</a:t>
            </a:r>
            <a:endParaRPr lang="en-US" sz="2000" dirty="0">
              <a:solidFill>
                <a:srgbClr val="FFFF00"/>
              </a:solidFill>
              <a:latin typeface="Times New Roman" pitchFamily="18" charset="0"/>
              <a:cs typeface="Times New Roman" pitchFamily="18" charset="0"/>
            </a:endParaRPr>
          </a:p>
          <a:p>
            <a:pPr algn="ctr"/>
            <a:r>
              <a:rPr lang="en-US" sz="2000" b="1" dirty="0">
                <a:solidFill>
                  <a:srgbClr val="FFFF00"/>
                </a:solidFill>
                <a:latin typeface="Times New Roman" pitchFamily="18" charset="0"/>
                <a:cs typeface="Times New Roman" pitchFamily="18" charset="0"/>
              </a:rPr>
              <a:t>CHI BỘ TRƯỜNG MẦM NON </a:t>
            </a:r>
            <a:r>
              <a:rPr lang="en-US" sz="2000" b="1" dirty="0" smtClean="0">
                <a:solidFill>
                  <a:srgbClr val="FFFF00"/>
                </a:solidFill>
                <a:latin typeface="Times New Roman" pitchFamily="18" charset="0"/>
                <a:cs typeface="Times New Roman" pitchFamily="18" charset="0"/>
              </a:rPr>
              <a:t>HAI </a:t>
            </a:r>
            <a:r>
              <a:rPr lang="en-US" b="1" dirty="0" smtClean="0">
                <a:solidFill>
                  <a:srgbClr val="FFFF00"/>
                </a:solidFill>
                <a:latin typeface="Times New Roman" pitchFamily="18" charset="0"/>
                <a:cs typeface="Times New Roman" pitchFamily="18" charset="0"/>
              </a:rPr>
              <a:t>BÀ</a:t>
            </a:r>
            <a:r>
              <a:rPr lang="en-US" sz="2000" b="1" dirty="0" smtClean="0">
                <a:solidFill>
                  <a:srgbClr val="FFFF00"/>
                </a:solidFill>
                <a:latin typeface="Times New Roman" pitchFamily="18" charset="0"/>
                <a:cs typeface="Times New Roman" pitchFamily="18" charset="0"/>
              </a:rPr>
              <a:t> TRƯNG</a:t>
            </a:r>
            <a:endParaRPr lang="vi-VN" sz="2000" b="1" dirty="0">
              <a:solidFill>
                <a:srgbClr val="FFFF00"/>
              </a:solidFill>
              <a:latin typeface="Times New Roman" pitchFamily="18" charset="0"/>
              <a:cs typeface="Times New Roman" pitchFamily="18" charset="0"/>
            </a:endParaRPr>
          </a:p>
        </p:txBody>
      </p:sp>
      <p:sp>
        <p:nvSpPr>
          <p:cNvPr id="9" name="Rectangle 8"/>
          <p:cNvSpPr/>
          <p:nvPr/>
        </p:nvSpPr>
        <p:spPr>
          <a:xfrm>
            <a:off x="0" y="2044730"/>
            <a:ext cx="8915400" cy="2677656"/>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HỘI NGHỊ TOÀN QUỐC </a:t>
            </a:r>
            <a:endParaRPr lang="en-US" sz="2800" b="1" dirty="0" smtClean="0">
              <a:solidFill>
                <a:srgbClr val="FFFF00"/>
              </a:solidFill>
              <a:latin typeface="Times New Roman" panose="02020603050405020304" pitchFamily="18" charset="0"/>
              <a:cs typeface="Times New Roman" panose="02020603050405020304" pitchFamily="18" charset="0"/>
            </a:endParaRPr>
          </a:p>
          <a:p>
            <a:pPr algn="ctr"/>
            <a:r>
              <a:rPr lang="vi-VN" sz="2800" b="1" dirty="0" smtClean="0">
                <a:solidFill>
                  <a:srgbClr val="FFFF00"/>
                </a:solidFill>
                <a:latin typeface="Times New Roman" panose="02020603050405020304" pitchFamily="18" charset="0"/>
                <a:cs typeface="Times New Roman" panose="02020603050405020304" pitchFamily="18" charset="0"/>
              </a:rPr>
              <a:t>NGHI</a:t>
            </a:r>
            <a:r>
              <a:rPr lang="en-US" sz="2800" b="1" dirty="0">
                <a:solidFill>
                  <a:srgbClr val="FFFF00"/>
                </a:solidFill>
                <a:latin typeface="Times New Roman" panose="02020603050405020304" pitchFamily="18" charset="0"/>
                <a:cs typeface="Times New Roman" panose="02020603050405020304" pitchFamily="18" charset="0"/>
              </a:rPr>
              <a:t>Ê</a:t>
            </a:r>
            <a:r>
              <a:rPr lang="vi-VN" sz="2800" b="1" dirty="0" smtClean="0">
                <a:solidFill>
                  <a:srgbClr val="FFFF00"/>
                </a:solidFill>
                <a:latin typeface="Times New Roman" panose="02020603050405020304" pitchFamily="18" charset="0"/>
                <a:cs typeface="Times New Roman" panose="02020603050405020304" pitchFamily="18" charset="0"/>
              </a:rPr>
              <a:t>N </a:t>
            </a:r>
            <a:r>
              <a:rPr lang="vi-VN" sz="2800" b="1" dirty="0">
                <a:solidFill>
                  <a:srgbClr val="FFFF00"/>
                </a:solidFill>
                <a:latin typeface="Times New Roman" panose="02020603050405020304" pitchFamily="18" charset="0"/>
                <a:cs typeface="Times New Roman" panose="02020603050405020304" pitchFamily="18" charset="0"/>
              </a:rPr>
              <a:t>CỨU, HỌC TẬP, QUÁN TRIỆT VÀ TRIỂN KHAI THỰC HIỆN NGHỊ QUYẾT SỐ 79-NQ/TW </a:t>
            </a:r>
            <a:r>
              <a:rPr lang="vi-VN" sz="2800" b="1" dirty="0" smtClean="0">
                <a:solidFill>
                  <a:srgbClr val="FFFF00"/>
                </a:solidFill>
                <a:latin typeface="Times New Roman" panose="02020603050405020304" pitchFamily="18" charset="0"/>
                <a:cs typeface="Times New Roman" panose="02020603050405020304" pitchFamily="18" charset="0"/>
              </a:rPr>
              <a:t>V</a:t>
            </a:r>
            <a:r>
              <a:rPr lang="en-US" sz="2800" b="1" dirty="0" smtClean="0">
                <a:solidFill>
                  <a:srgbClr val="FFFF00"/>
                </a:solidFill>
                <a:latin typeface="Times New Roman" panose="02020603050405020304" pitchFamily="18" charset="0"/>
                <a:cs typeface="Times New Roman" panose="02020603050405020304" pitchFamily="18" charset="0"/>
              </a:rPr>
              <a:t>À</a:t>
            </a:r>
            <a:r>
              <a:rPr lang="vi-VN" sz="2800" b="1" dirty="0" smtClean="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PHÁT TRIỀN KINH TẾ NHÀ NƯỚC VÀ NGHỊ QUYẾT SỐ 80-NQ/TW VỀ PHÁT TRIỂN VĂN HÓA VIỆT NAM CỦA BỘ CHÍNH TRỊ </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800600" y="4697622"/>
            <a:ext cx="6019800" cy="369332"/>
          </a:xfrm>
          <a:prstGeom prst="rect">
            <a:avLst/>
          </a:prstGeom>
        </p:spPr>
        <p:txBody>
          <a:bodyPr wrap="square">
            <a:spAutoFit/>
          </a:bodyPr>
          <a:lstStyle/>
          <a:p>
            <a:r>
              <a:rPr lang="en-US" i="1" dirty="0" err="1">
                <a:solidFill>
                  <a:srgbClr val="FFFF00"/>
                </a:solidFill>
                <a:latin typeface="Times New Roman" panose="02020603050405020304" pitchFamily="18" charset="0"/>
                <a:cs typeface="Times New Roman" panose="02020603050405020304" pitchFamily="18" charset="0"/>
              </a:rPr>
              <a:t>Phủ</a:t>
            </a:r>
            <a:r>
              <a:rPr lang="en-US" i="1" dirty="0">
                <a:solidFill>
                  <a:srgbClr val="FFFF00"/>
                </a:solidFill>
                <a:latin typeface="Times New Roman" panose="02020603050405020304" pitchFamily="18" charset="0"/>
                <a:cs typeface="Times New Roman" panose="02020603050405020304" pitchFamily="18" charset="0"/>
              </a:rPr>
              <a:t> </a:t>
            </a:r>
            <a:r>
              <a:rPr lang="en-US" i="1" dirty="0" err="1">
                <a:solidFill>
                  <a:srgbClr val="FFFF00"/>
                </a:solidFill>
                <a:latin typeface="Times New Roman" panose="02020603050405020304" pitchFamily="18" charset="0"/>
                <a:cs typeface="Times New Roman" panose="02020603050405020304" pitchFamily="18" charset="0"/>
              </a:rPr>
              <a:t>Lý</a:t>
            </a:r>
            <a:r>
              <a:rPr lang="en-US" i="1" dirty="0">
                <a:solidFill>
                  <a:srgbClr val="FFFF00"/>
                </a:solidFill>
                <a:latin typeface="Times New Roman" panose="02020603050405020304" pitchFamily="18" charset="0"/>
                <a:cs typeface="Times New Roman" panose="02020603050405020304" pitchFamily="18" charset="0"/>
              </a:rPr>
              <a:t>, </a:t>
            </a:r>
            <a:r>
              <a:rPr lang="en-US" i="1" dirty="0" err="1">
                <a:solidFill>
                  <a:srgbClr val="FFFF00"/>
                </a:solidFill>
                <a:latin typeface="Times New Roman" panose="02020603050405020304" pitchFamily="18" charset="0"/>
                <a:cs typeface="Times New Roman" panose="02020603050405020304" pitchFamily="18" charset="0"/>
              </a:rPr>
              <a:t>ngày</a:t>
            </a:r>
            <a:r>
              <a:rPr lang="en-US" i="1" dirty="0">
                <a:solidFill>
                  <a:srgbClr val="FFFF00"/>
                </a:solidFill>
                <a:latin typeface="Times New Roman" panose="02020603050405020304" pitchFamily="18" charset="0"/>
                <a:cs typeface="Times New Roman" panose="02020603050405020304" pitchFamily="18" charset="0"/>
              </a:rPr>
              <a:t> 25 </a:t>
            </a:r>
            <a:r>
              <a:rPr lang="en-US" i="1" dirty="0" err="1">
                <a:solidFill>
                  <a:srgbClr val="FFFF00"/>
                </a:solidFill>
                <a:latin typeface="Times New Roman" panose="02020603050405020304" pitchFamily="18" charset="0"/>
                <a:cs typeface="Times New Roman" panose="02020603050405020304" pitchFamily="18" charset="0"/>
              </a:rPr>
              <a:t>tháng</a:t>
            </a:r>
            <a:r>
              <a:rPr lang="en-US" i="1" dirty="0">
                <a:solidFill>
                  <a:srgbClr val="FFFF00"/>
                </a:solidFill>
                <a:latin typeface="Times New Roman" panose="02020603050405020304" pitchFamily="18" charset="0"/>
                <a:cs typeface="Times New Roman" panose="02020603050405020304" pitchFamily="18" charset="0"/>
              </a:rPr>
              <a:t> 02 </a:t>
            </a:r>
            <a:r>
              <a:rPr lang="en-US" i="1" dirty="0" err="1">
                <a:solidFill>
                  <a:srgbClr val="FFFF00"/>
                </a:solidFill>
                <a:latin typeface="Times New Roman" panose="02020603050405020304" pitchFamily="18" charset="0"/>
                <a:cs typeface="Times New Roman" panose="02020603050405020304" pitchFamily="18" charset="0"/>
              </a:rPr>
              <a:t>năm</a:t>
            </a:r>
            <a:r>
              <a:rPr lang="en-US" i="1" dirty="0">
                <a:solidFill>
                  <a:srgbClr val="FFFF00"/>
                </a:solidFill>
                <a:latin typeface="Times New Roman" panose="02020603050405020304" pitchFamily="18" charset="0"/>
                <a:cs typeface="Times New Roman" panose="02020603050405020304" pitchFamily="18" charset="0"/>
              </a:rPr>
              <a:t> 2026 </a:t>
            </a:r>
            <a:endParaRPr lang="en-US"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444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732" y="0"/>
            <a:ext cx="9133268" cy="56824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262" y="-32280"/>
            <a:ext cx="2990850" cy="1498010"/>
          </a:xfrm>
          <a:prstGeom prst="rect">
            <a:avLst/>
          </a:prstGeom>
        </p:spPr>
      </p:pic>
      <p:sp>
        <p:nvSpPr>
          <p:cNvPr id="7" name="Rectangle 6"/>
          <p:cNvSpPr/>
          <p:nvPr/>
        </p:nvSpPr>
        <p:spPr>
          <a:xfrm>
            <a:off x="911087" y="1361608"/>
            <a:ext cx="7315200" cy="707886"/>
          </a:xfrm>
          <a:prstGeom prst="rect">
            <a:avLst/>
          </a:prstGeom>
        </p:spPr>
        <p:txBody>
          <a:bodyPr wrap="square">
            <a:spAutoFit/>
          </a:bodyPr>
          <a:lstStyle/>
          <a:p>
            <a:pPr algn="ctr"/>
            <a:r>
              <a:rPr lang="en-US" sz="2000" dirty="0">
                <a:solidFill>
                  <a:srgbClr val="FFFF00"/>
                </a:solidFill>
                <a:latin typeface="Times New Roman" pitchFamily="18" charset="0"/>
                <a:cs typeface="Times New Roman" pitchFamily="18" charset="0"/>
              </a:rPr>
              <a:t>ĐẢNG BỘ PHƯỜNG </a:t>
            </a:r>
            <a:r>
              <a:rPr lang="en-US" sz="2000" dirty="0" smtClean="0">
                <a:solidFill>
                  <a:srgbClr val="FFFF00"/>
                </a:solidFill>
                <a:latin typeface="Times New Roman" pitchFamily="18" charset="0"/>
                <a:cs typeface="Times New Roman" pitchFamily="18" charset="0"/>
              </a:rPr>
              <a:t>PHỦ LÝ</a:t>
            </a:r>
            <a:endParaRPr lang="en-US" sz="2000" dirty="0">
              <a:solidFill>
                <a:srgbClr val="FFFF00"/>
              </a:solidFill>
              <a:latin typeface="Times New Roman" pitchFamily="18" charset="0"/>
              <a:cs typeface="Times New Roman" pitchFamily="18" charset="0"/>
            </a:endParaRPr>
          </a:p>
          <a:p>
            <a:pPr algn="ctr"/>
            <a:r>
              <a:rPr lang="en-US" sz="2000" b="1" dirty="0">
                <a:solidFill>
                  <a:srgbClr val="FFFF00"/>
                </a:solidFill>
                <a:latin typeface="Times New Roman" pitchFamily="18" charset="0"/>
                <a:cs typeface="Times New Roman" pitchFamily="18" charset="0"/>
              </a:rPr>
              <a:t>CHI BỘ TRƯỜNG MẦM NON </a:t>
            </a:r>
            <a:r>
              <a:rPr lang="en-US" sz="2000" b="1" dirty="0" smtClean="0">
                <a:solidFill>
                  <a:srgbClr val="FFFF00"/>
                </a:solidFill>
                <a:latin typeface="Times New Roman" pitchFamily="18" charset="0"/>
                <a:cs typeface="Times New Roman" pitchFamily="18" charset="0"/>
              </a:rPr>
              <a:t>HAI </a:t>
            </a:r>
            <a:r>
              <a:rPr lang="en-US" b="1" dirty="0" smtClean="0">
                <a:solidFill>
                  <a:srgbClr val="FFFF00"/>
                </a:solidFill>
                <a:latin typeface="Times New Roman" pitchFamily="18" charset="0"/>
                <a:cs typeface="Times New Roman" pitchFamily="18" charset="0"/>
              </a:rPr>
              <a:t>BÀ</a:t>
            </a:r>
            <a:r>
              <a:rPr lang="en-US" sz="2000" b="1" dirty="0" smtClean="0">
                <a:solidFill>
                  <a:srgbClr val="FFFF00"/>
                </a:solidFill>
                <a:latin typeface="Times New Roman" pitchFamily="18" charset="0"/>
                <a:cs typeface="Times New Roman" pitchFamily="18" charset="0"/>
              </a:rPr>
              <a:t> TRƯNG</a:t>
            </a:r>
            <a:endParaRPr lang="vi-VN" sz="2000" b="1" dirty="0">
              <a:solidFill>
                <a:srgbClr val="FFFF00"/>
              </a:solidFill>
              <a:latin typeface="Times New Roman" pitchFamily="18" charset="0"/>
              <a:cs typeface="Times New Roman" pitchFamily="18" charset="0"/>
            </a:endParaRPr>
          </a:p>
        </p:txBody>
      </p:sp>
      <p:sp>
        <p:nvSpPr>
          <p:cNvPr id="8" name="Rectangle 7"/>
          <p:cNvSpPr/>
          <p:nvPr/>
        </p:nvSpPr>
        <p:spPr>
          <a:xfrm>
            <a:off x="0" y="2248107"/>
            <a:ext cx="8915400" cy="2677656"/>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HỘI NGHỊ TOÀN QUỐC </a:t>
            </a:r>
            <a:endParaRPr lang="en-US" sz="2800" b="1" dirty="0" smtClean="0">
              <a:solidFill>
                <a:srgbClr val="FFFF00"/>
              </a:solidFill>
              <a:latin typeface="Times New Roman" panose="02020603050405020304" pitchFamily="18" charset="0"/>
              <a:cs typeface="Times New Roman" panose="02020603050405020304" pitchFamily="18" charset="0"/>
            </a:endParaRPr>
          </a:p>
          <a:p>
            <a:pPr algn="ctr"/>
            <a:r>
              <a:rPr lang="vi-VN" sz="2800" b="1" dirty="0" smtClean="0">
                <a:solidFill>
                  <a:srgbClr val="FFFF00"/>
                </a:solidFill>
                <a:latin typeface="Times New Roman" panose="02020603050405020304" pitchFamily="18" charset="0"/>
                <a:cs typeface="Times New Roman" panose="02020603050405020304" pitchFamily="18" charset="0"/>
              </a:rPr>
              <a:t>NGHI</a:t>
            </a:r>
            <a:r>
              <a:rPr lang="en-US" sz="2800" b="1" dirty="0">
                <a:solidFill>
                  <a:srgbClr val="FFFF00"/>
                </a:solidFill>
                <a:latin typeface="Times New Roman" panose="02020603050405020304" pitchFamily="18" charset="0"/>
                <a:cs typeface="Times New Roman" panose="02020603050405020304" pitchFamily="18" charset="0"/>
              </a:rPr>
              <a:t>Ê</a:t>
            </a:r>
            <a:r>
              <a:rPr lang="vi-VN" sz="2800" b="1" dirty="0" smtClean="0">
                <a:solidFill>
                  <a:srgbClr val="FFFF00"/>
                </a:solidFill>
                <a:latin typeface="Times New Roman" panose="02020603050405020304" pitchFamily="18" charset="0"/>
                <a:cs typeface="Times New Roman" panose="02020603050405020304" pitchFamily="18" charset="0"/>
              </a:rPr>
              <a:t>N </a:t>
            </a:r>
            <a:r>
              <a:rPr lang="vi-VN" sz="2800" b="1" dirty="0">
                <a:solidFill>
                  <a:srgbClr val="FFFF00"/>
                </a:solidFill>
                <a:latin typeface="Times New Roman" panose="02020603050405020304" pitchFamily="18" charset="0"/>
                <a:cs typeface="Times New Roman" panose="02020603050405020304" pitchFamily="18" charset="0"/>
              </a:rPr>
              <a:t>CỨU, HỌC TẬP, QUÁN TRIỆT VÀ TRIỂN KHAI THỰC HIỆN NGHỊ QUYẾT SỐ 79-NQ/TW </a:t>
            </a:r>
            <a:r>
              <a:rPr lang="vi-VN" sz="2800" b="1" dirty="0" smtClean="0">
                <a:solidFill>
                  <a:srgbClr val="FFFF00"/>
                </a:solidFill>
                <a:latin typeface="Times New Roman" panose="02020603050405020304" pitchFamily="18" charset="0"/>
                <a:cs typeface="Times New Roman" panose="02020603050405020304" pitchFamily="18" charset="0"/>
              </a:rPr>
              <a:t>V</a:t>
            </a:r>
            <a:r>
              <a:rPr lang="en-US" sz="2800" b="1" dirty="0" smtClean="0">
                <a:solidFill>
                  <a:srgbClr val="FFFF00"/>
                </a:solidFill>
                <a:latin typeface="Times New Roman" panose="02020603050405020304" pitchFamily="18" charset="0"/>
                <a:cs typeface="Times New Roman" panose="02020603050405020304" pitchFamily="18" charset="0"/>
              </a:rPr>
              <a:t>À</a:t>
            </a:r>
            <a:r>
              <a:rPr lang="vi-VN" sz="2800" b="1" dirty="0" smtClean="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PHÁT TRIỀN KINH TẾ NHÀ NƯỚC VÀ NGHỊ QUYẾT SỐ 80-NQ/TW VỀ PHÁT TRIỂN VĂN HÓA VIỆT NAM CỦA BỘ CHÍNH TRỊ </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10200" y="5191029"/>
            <a:ext cx="6019800" cy="369332"/>
          </a:xfrm>
          <a:prstGeom prst="rect">
            <a:avLst/>
          </a:prstGeom>
        </p:spPr>
        <p:txBody>
          <a:bodyPr wrap="square">
            <a:spAutoFit/>
          </a:bodyPr>
          <a:lstStyle/>
          <a:p>
            <a:r>
              <a:rPr lang="en-US" i="1" dirty="0" err="1">
                <a:solidFill>
                  <a:srgbClr val="FFFF00"/>
                </a:solidFill>
                <a:latin typeface="Times New Roman" panose="02020603050405020304" pitchFamily="18" charset="0"/>
                <a:cs typeface="Times New Roman" panose="02020603050405020304" pitchFamily="18" charset="0"/>
              </a:rPr>
              <a:t>Phủ</a:t>
            </a:r>
            <a:r>
              <a:rPr lang="en-US" i="1" dirty="0">
                <a:solidFill>
                  <a:srgbClr val="FFFF00"/>
                </a:solidFill>
                <a:latin typeface="Times New Roman" panose="02020603050405020304" pitchFamily="18" charset="0"/>
                <a:cs typeface="Times New Roman" panose="02020603050405020304" pitchFamily="18" charset="0"/>
              </a:rPr>
              <a:t> </a:t>
            </a:r>
            <a:r>
              <a:rPr lang="en-US" i="1" dirty="0" err="1">
                <a:solidFill>
                  <a:srgbClr val="FFFF00"/>
                </a:solidFill>
                <a:latin typeface="Times New Roman" panose="02020603050405020304" pitchFamily="18" charset="0"/>
                <a:cs typeface="Times New Roman" panose="02020603050405020304" pitchFamily="18" charset="0"/>
              </a:rPr>
              <a:t>Lý</a:t>
            </a:r>
            <a:r>
              <a:rPr lang="en-US" i="1" dirty="0">
                <a:solidFill>
                  <a:srgbClr val="FFFF00"/>
                </a:solidFill>
                <a:latin typeface="Times New Roman" panose="02020603050405020304" pitchFamily="18" charset="0"/>
                <a:cs typeface="Times New Roman" panose="02020603050405020304" pitchFamily="18" charset="0"/>
              </a:rPr>
              <a:t>, </a:t>
            </a:r>
            <a:r>
              <a:rPr lang="en-US" i="1" dirty="0" err="1">
                <a:solidFill>
                  <a:srgbClr val="FFFF00"/>
                </a:solidFill>
                <a:latin typeface="Times New Roman" panose="02020603050405020304" pitchFamily="18" charset="0"/>
                <a:cs typeface="Times New Roman" panose="02020603050405020304" pitchFamily="18" charset="0"/>
              </a:rPr>
              <a:t>ngày</a:t>
            </a:r>
            <a:r>
              <a:rPr lang="en-US" i="1" dirty="0">
                <a:solidFill>
                  <a:srgbClr val="FFFF00"/>
                </a:solidFill>
                <a:latin typeface="Times New Roman" panose="02020603050405020304" pitchFamily="18" charset="0"/>
                <a:cs typeface="Times New Roman" panose="02020603050405020304" pitchFamily="18" charset="0"/>
              </a:rPr>
              <a:t> 25 </a:t>
            </a:r>
            <a:r>
              <a:rPr lang="en-US" i="1" dirty="0" err="1">
                <a:solidFill>
                  <a:srgbClr val="FFFF00"/>
                </a:solidFill>
                <a:latin typeface="Times New Roman" panose="02020603050405020304" pitchFamily="18" charset="0"/>
                <a:cs typeface="Times New Roman" panose="02020603050405020304" pitchFamily="18" charset="0"/>
              </a:rPr>
              <a:t>tháng</a:t>
            </a:r>
            <a:r>
              <a:rPr lang="en-US" i="1" dirty="0">
                <a:solidFill>
                  <a:srgbClr val="FFFF00"/>
                </a:solidFill>
                <a:latin typeface="Times New Roman" panose="02020603050405020304" pitchFamily="18" charset="0"/>
                <a:cs typeface="Times New Roman" panose="02020603050405020304" pitchFamily="18" charset="0"/>
              </a:rPr>
              <a:t> 02 </a:t>
            </a:r>
            <a:r>
              <a:rPr lang="en-US" i="1" dirty="0" err="1">
                <a:solidFill>
                  <a:srgbClr val="FFFF00"/>
                </a:solidFill>
                <a:latin typeface="Times New Roman" panose="02020603050405020304" pitchFamily="18" charset="0"/>
                <a:cs typeface="Times New Roman" panose="02020603050405020304" pitchFamily="18" charset="0"/>
              </a:rPr>
              <a:t>năm</a:t>
            </a:r>
            <a:r>
              <a:rPr lang="en-US" i="1" dirty="0">
                <a:solidFill>
                  <a:srgbClr val="FFFF00"/>
                </a:solidFill>
                <a:latin typeface="Times New Roman" panose="02020603050405020304" pitchFamily="18" charset="0"/>
                <a:cs typeface="Times New Roman" panose="02020603050405020304" pitchFamily="18" charset="0"/>
              </a:rPr>
              <a:t> 2026 </a:t>
            </a:r>
            <a:endParaRPr lang="en-US"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022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25"/>
            <a:ext cx="9144000" cy="5143500"/>
          </a:xfrm>
        </p:spPr>
      </p:pic>
      <p:sp>
        <p:nvSpPr>
          <p:cNvPr id="5" name="Rectangle 4"/>
          <p:cNvSpPr/>
          <p:nvPr/>
        </p:nvSpPr>
        <p:spPr>
          <a:xfrm>
            <a:off x="685800" y="209550"/>
            <a:ext cx="8001000" cy="707886"/>
          </a:xfrm>
          <a:prstGeom prst="rect">
            <a:avLst/>
          </a:prstGeom>
        </p:spPr>
        <p:txBody>
          <a:bodyPr wrap="square">
            <a:spAutoFit/>
          </a:bodyPr>
          <a:lstStyle/>
          <a:p>
            <a:pPr algn="ctr"/>
            <a:r>
              <a:rPr lang="en-US" sz="2000" b="1" dirty="0">
                <a:solidFill>
                  <a:srgbClr val="FF0000"/>
                </a:solidFill>
                <a:latin typeface="Times New Roman" pitchFamily="18" charset="0"/>
                <a:cs typeface="Times New Roman" pitchFamily="18" charset="0"/>
              </a:rPr>
              <a:t>PHÒNG GIÁO DỤC VÀ ĐÀO TẠO THÀNH PHỐ PHỦ LÝ</a:t>
            </a:r>
          </a:p>
          <a:p>
            <a:pPr algn="ctr"/>
            <a:r>
              <a:rPr lang="en-US" sz="2000" b="1" dirty="0">
                <a:solidFill>
                  <a:srgbClr val="FF0000"/>
                </a:solidFill>
                <a:latin typeface="Times New Roman" pitchFamily="18" charset="0"/>
                <a:cs typeface="Times New Roman" pitchFamily="18" charset="0"/>
              </a:rPr>
              <a:t>TRƯỜNG MẦM NON HAI BÀ TRƯNG</a:t>
            </a:r>
            <a:endParaRPr lang="en-US" b="1"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3124200" y="843170"/>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1540699"/>
            <a:ext cx="7924800" cy="1077218"/>
          </a:xfrm>
          <a:prstGeom prst="rect">
            <a:avLst/>
          </a:prstGeom>
        </p:spPr>
        <p:txBody>
          <a:bodyPr wrap="square">
            <a:spAutoFit/>
          </a:bodyPr>
          <a:lstStyle/>
          <a:p>
            <a:pPr algn="ctr"/>
            <a:r>
              <a:rPr lang="vi-VN" sz="3600" b="1" dirty="0">
                <a:solidFill>
                  <a:srgbClr val="FF0000"/>
                </a:solidFill>
                <a:latin typeface="Times New Roman" pitchFamily="18" charset="0"/>
                <a:cs typeface="Times New Roman" pitchFamily="18" charset="0"/>
              </a:rPr>
              <a:t>HỘI NGHỊ</a:t>
            </a:r>
          </a:p>
          <a:p>
            <a:pPr algn="ctr"/>
            <a:r>
              <a:rPr lang="vi-VN" sz="2800" b="1" dirty="0">
                <a:solidFill>
                  <a:srgbClr val="FF0000"/>
                </a:solidFill>
                <a:latin typeface="Times New Roman" pitchFamily="18" charset="0"/>
                <a:cs typeface="Times New Roman" pitchFamily="18" charset="0"/>
              </a:rPr>
              <a:t>CÁN BỘ, VIÊN CHỨC NĂM HỌC 2024 - 2025</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1866900" y="3590330"/>
            <a:ext cx="6019800" cy="369332"/>
          </a:xfrm>
          <a:prstGeom prst="rect">
            <a:avLst/>
          </a:prstGeom>
        </p:spPr>
        <p:txBody>
          <a:bodyPr wrap="square">
            <a:spAutoFit/>
          </a:bodyPr>
          <a:lstStyle/>
          <a:p>
            <a:r>
              <a:rPr lang="vi-VN" i="1" dirty="0">
                <a:solidFill>
                  <a:srgbClr val="FF0000"/>
                </a:solidFill>
                <a:latin typeface="+mj-lt"/>
              </a:rPr>
              <a:t>Phường Hai Bà Trưng, ngày</a:t>
            </a:r>
            <a:r>
              <a:rPr lang="en-US" i="1" dirty="0">
                <a:solidFill>
                  <a:srgbClr val="FF0000"/>
                </a:solidFill>
                <a:latin typeface="+mj-lt"/>
              </a:rPr>
              <a:t> </a:t>
            </a:r>
            <a:r>
              <a:rPr lang="vi-VN" i="1" dirty="0">
                <a:solidFill>
                  <a:srgbClr val="FF0000"/>
                </a:solidFill>
                <a:latin typeface="+mj-lt"/>
              </a:rPr>
              <a:t>04</a:t>
            </a:r>
            <a:r>
              <a:rPr lang="en-US" i="1" dirty="0">
                <a:solidFill>
                  <a:srgbClr val="FF0000"/>
                </a:solidFill>
                <a:latin typeface="+mj-lt"/>
              </a:rPr>
              <a:t> </a:t>
            </a:r>
            <a:r>
              <a:rPr lang="vi-VN" i="1" dirty="0">
                <a:solidFill>
                  <a:srgbClr val="FF0000"/>
                </a:solidFill>
                <a:latin typeface="+mj-lt"/>
              </a:rPr>
              <a:t>tháng 10  năm 2024</a:t>
            </a:r>
            <a:endParaRPr lang="en-US" i="1" dirty="0">
              <a:solidFill>
                <a:srgbClr val="FF0000"/>
              </a:solidFill>
              <a:latin typeface="+mj-lt"/>
            </a:endParaRPr>
          </a:p>
        </p:txBody>
      </p:sp>
    </p:spTree>
    <p:extLst>
      <p:ext uri="{BB962C8B-B14F-4D97-AF65-F5344CB8AC3E}">
        <p14:creationId xmlns:p14="http://schemas.microsoft.com/office/powerpoint/2010/main" val="216043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5" name="Rectangle 4"/>
          <p:cNvSpPr/>
          <p:nvPr/>
        </p:nvSpPr>
        <p:spPr>
          <a:xfrm>
            <a:off x="723900" y="209550"/>
            <a:ext cx="7620000" cy="707886"/>
          </a:xfrm>
          <a:prstGeom prst="rect">
            <a:avLst/>
          </a:prstGeom>
        </p:spPr>
        <p:txBody>
          <a:bodyPr wrap="square">
            <a:spAutoFit/>
          </a:bodyPr>
          <a:lstStyle/>
          <a:p>
            <a:pPr algn="ctr"/>
            <a:r>
              <a:rPr lang="vi-VN" sz="2000" b="1"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ỦY BAN NHÂN DÂN </a:t>
            </a:r>
            <a:r>
              <a:rPr lang="en-US" sz="2000" dirty="0">
                <a:solidFill>
                  <a:srgbClr val="FF0000"/>
                </a:solidFill>
                <a:latin typeface="Times New Roman" pitchFamily="18" charset="0"/>
                <a:cs typeface="Times New Roman" pitchFamily="18" charset="0"/>
              </a:rPr>
              <a:t>THÀNH PHỐ PHỦ LÝ</a:t>
            </a:r>
          </a:p>
          <a:p>
            <a:pPr algn="ctr"/>
            <a:r>
              <a:rPr lang="en-US" sz="2000" b="1" dirty="0">
                <a:solidFill>
                  <a:srgbClr val="FF0000"/>
                </a:solidFill>
                <a:latin typeface="Times New Roman" pitchFamily="18" charset="0"/>
                <a:cs typeface="Times New Roman" pitchFamily="18" charset="0"/>
              </a:rPr>
              <a:t>TRƯỜNG MẦM NON HAI BÀ TRƯNG</a:t>
            </a:r>
          </a:p>
        </p:txBody>
      </p:sp>
      <p:sp>
        <p:nvSpPr>
          <p:cNvPr id="6" name="Rectangle 5"/>
          <p:cNvSpPr/>
          <p:nvPr/>
        </p:nvSpPr>
        <p:spPr>
          <a:xfrm>
            <a:off x="723900" y="1595893"/>
            <a:ext cx="7696200" cy="892552"/>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HỘI NGHỊ</a:t>
            </a:r>
          </a:p>
          <a:p>
            <a:pPr algn="ctr"/>
            <a:r>
              <a:rPr lang="vi-VN" sz="2400" b="1" dirty="0">
                <a:solidFill>
                  <a:srgbClr val="FF0000"/>
                </a:solidFill>
                <a:latin typeface="Times New Roman" pitchFamily="18" charset="0"/>
                <a:cs typeface="Times New Roman" pitchFamily="18" charset="0"/>
              </a:rPr>
              <a:t>LẤY PHIẾU TÍN NHIỆM, BỔ NHIỆM LẠI CBQL</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1743323" y="3714750"/>
            <a:ext cx="6172200" cy="369332"/>
          </a:xfrm>
          <a:prstGeom prst="rect">
            <a:avLst/>
          </a:prstGeom>
        </p:spPr>
        <p:txBody>
          <a:bodyPr wrap="square">
            <a:spAutoFit/>
          </a:bodyPr>
          <a:lstStyle/>
          <a:p>
            <a:r>
              <a:rPr lang="vi-VN" i="1" dirty="0">
                <a:solidFill>
                  <a:srgbClr val="FF0000"/>
                </a:solidFill>
              </a:rPr>
              <a:t>Phường Hai Bà Trưng, ngày</a:t>
            </a:r>
            <a:r>
              <a:rPr lang="en-US" i="1" dirty="0">
                <a:solidFill>
                  <a:srgbClr val="FF0000"/>
                </a:solidFill>
              </a:rPr>
              <a:t> </a:t>
            </a:r>
            <a:r>
              <a:rPr lang="vi-VN" i="1" dirty="0">
                <a:solidFill>
                  <a:srgbClr val="FF0000"/>
                </a:solidFill>
              </a:rPr>
              <a:t>07</a:t>
            </a:r>
            <a:r>
              <a:rPr lang="en-US" i="1" dirty="0">
                <a:solidFill>
                  <a:srgbClr val="FF0000"/>
                </a:solidFill>
              </a:rPr>
              <a:t> </a:t>
            </a:r>
            <a:r>
              <a:rPr lang="vi-VN" i="1" dirty="0">
                <a:solidFill>
                  <a:srgbClr val="FF0000"/>
                </a:solidFill>
              </a:rPr>
              <a:t>tháng 10  năm 2024</a:t>
            </a:r>
            <a:endParaRPr lang="en-US" i="1" dirty="0">
              <a:solidFill>
                <a:srgbClr val="FF0000"/>
              </a:solidFill>
            </a:endParaRPr>
          </a:p>
        </p:txBody>
      </p:sp>
      <p:cxnSp>
        <p:nvCxnSpPr>
          <p:cNvPr id="8" name="Straight Connector 7"/>
          <p:cNvCxnSpPr/>
          <p:nvPr/>
        </p:nvCxnSpPr>
        <p:spPr>
          <a:xfrm>
            <a:off x="3419723" y="875306"/>
            <a:ext cx="22952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59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dmin\Desktop\PHÔNG PHỤ N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220200" cy="5186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3500" y="133350"/>
            <a:ext cx="6553200" cy="646331"/>
          </a:xfrm>
          <a:prstGeom prst="rect">
            <a:avLst/>
          </a:prstGeom>
        </p:spPr>
        <p:txBody>
          <a:bodyPr wrap="square">
            <a:spAutoFit/>
          </a:bodyPr>
          <a:lstStyle/>
          <a:p>
            <a:pPr algn="ctr"/>
            <a:r>
              <a:rPr lang="vi-VN" b="1" dirty="0">
                <a:solidFill>
                  <a:srgbClr val="002060"/>
                </a:solidFill>
              </a:rPr>
              <a:t>PHÒNG GIÁO DỤC VÀ ĐÀO TẠO THÀNH PHỐ PHỦ LÝ</a:t>
            </a:r>
          </a:p>
          <a:p>
            <a:pPr algn="ctr"/>
            <a:r>
              <a:rPr lang="vi-VN" b="1" dirty="0">
                <a:solidFill>
                  <a:srgbClr val="002060"/>
                </a:solidFill>
              </a:rPr>
              <a:t>TRƯỜNG MẦM NON HAI BÀ TRƯNG</a:t>
            </a:r>
          </a:p>
        </p:txBody>
      </p:sp>
    </p:spTree>
    <p:extLst>
      <p:ext uri="{BB962C8B-B14F-4D97-AF65-F5344CB8AC3E}">
        <p14:creationId xmlns:p14="http://schemas.microsoft.com/office/powerpoint/2010/main" val="68404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3350"/>
            <a:ext cx="9144000" cy="51435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57150"/>
            <a:ext cx="1600200" cy="1219199"/>
          </a:xfrm>
          <a:prstGeom prst="rect">
            <a:avLst/>
          </a:prstGeom>
        </p:spPr>
      </p:pic>
      <p:sp>
        <p:nvSpPr>
          <p:cNvPr id="6" name="Rectangle 5"/>
          <p:cNvSpPr/>
          <p:nvPr/>
        </p:nvSpPr>
        <p:spPr>
          <a:xfrm>
            <a:off x="1390650" y="209550"/>
            <a:ext cx="6705600" cy="584775"/>
          </a:xfrm>
          <a:prstGeom prst="rect">
            <a:avLst/>
          </a:prstGeom>
        </p:spPr>
        <p:txBody>
          <a:bodyPr wrap="square">
            <a:spAutoFit/>
          </a:bodyPr>
          <a:lstStyle/>
          <a:p>
            <a:pPr algn="ctr"/>
            <a:r>
              <a:rPr lang="vi-VN" sz="1600" b="1" dirty="0">
                <a:solidFill>
                  <a:srgbClr val="002060"/>
                </a:solidFill>
              </a:rPr>
              <a:t>PHÒNG GIÁO DỤC VÀ ĐÀO TẠO THÀNH PHỐ PHỦ LÝ</a:t>
            </a:r>
          </a:p>
          <a:p>
            <a:pPr algn="ctr"/>
            <a:r>
              <a:rPr lang="vi-VN" sz="1600" b="1" dirty="0">
                <a:solidFill>
                  <a:srgbClr val="002060"/>
                </a:solidFill>
              </a:rPr>
              <a:t>TRƯỜNG MẦM NON HAI BÀ TRƯNG</a:t>
            </a:r>
          </a:p>
        </p:txBody>
      </p:sp>
    </p:spTree>
    <p:extLst>
      <p:ext uri="{BB962C8B-B14F-4D97-AF65-F5344CB8AC3E}">
        <p14:creationId xmlns:p14="http://schemas.microsoft.com/office/powerpoint/2010/main" val="2504761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1708</TotalTime>
  <Words>623</Words>
  <Application>Microsoft Office PowerPoint</Application>
  <PresentationFormat>On-screen Show (16:9)</PresentationFormat>
  <Paragraphs>59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Adjacency</vt:lpstr>
      <vt:lpstr>PowerPoint Presentation</vt:lpstr>
      <vt:lpstr>PowerPoint Presentation</vt:lpstr>
      <vt:lpstr>PowerPoint Presentation</vt:lpstr>
      <vt:lpstr>PowerPoint Presentation</vt:lpstr>
      <vt:lpstr>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122</cp:revision>
  <dcterms:created xsi:type="dcterms:W3CDTF">2022-06-06T07:04:41Z</dcterms:created>
  <dcterms:modified xsi:type="dcterms:W3CDTF">2026-02-24T13:17:26Z</dcterms:modified>
</cp:coreProperties>
</file>